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1" r:id="rId5"/>
    <p:sldId id="262" r:id="rId6"/>
    <p:sldId id="263" r:id="rId7"/>
    <p:sldId id="285" r:id="rId8"/>
    <p:sldId id="264" r:id="rId9"/>
    <p:sldId id="265" r:id="rId10"/>
    <p:sldId id="266" r:id="rId11"/>
    <p:sldId id="267" r:id="rId12"/>
    <p:sldId id="268" r:id="rId13"/>
    <p:sldId id="286" r:id="rId14"/>
    <p:sldId id="270" r:id="rId15"/>
    <p:sldId id="273" r:id="rId16"/>
    <p:sldId id="274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</p:sldIdLst>
  <p:sldSz cx="9144000" cy="6858000" type="screen4x3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ลักษณะชุดรูปแบบ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h-TH" smtClean="0"/>
              <a:t>2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C6B28-4A0D-457D-8851-25CEC880817F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2</a:t>
            </a: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616F-053C-485F-A630-71DA3D23D9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2999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h-TH" smtClean="0"/>
              <a:t>2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66AF-BC2D-47B1-BA7B-88C0F1B6E8C0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2</a:t>
            </a: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4878A-309B-4D9E-92F8-F41D8CFC60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9272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54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994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5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74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60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372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16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20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526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853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64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76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2B2C-569D-4A4E-9592-3F97AE518181}" type="datetimeFigureOut">
              <a:rPr lang="th-TH" smtClean="0"/>
              <a:t>10/09/59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3D80-DE12-4978-94C3-868F0D8CBF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95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1529357"/>
            <a:ext cx="8352928" cy="269173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6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sanaUPC" pitchFamily="18" charset="-34"/>
                <a:cs typeface="AngsanaUPC" pitchFamily="18" charset="-34"/>
              </a:rPr>
              <a:t>โครงการการจัดบริการด้านแพทย์แผนไทยเชิงรุกสู่ชุมชนแบบ</a:t>
            </a:r>
            <a:r>
              <a:rPr lang="th-TH" sz="6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sanaUPC" pitchFamily="18" charset="-34"/>
                <a:cs typeface="AngsanaUPC" pitchFamily="18" charset="-34"/>
              </a:rPr>
              <a:t>บูรณา</a:t>
            </a:r>
            <a:r>
              <a:rPr lang="th-TH" sz="6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sanaUPC" pitchFamily="18" charset="-34"/>
                <a:cs typeface="AngsanaUPC" pitchFamily="18" charset="-34"/>
              </a:rPr>
              <a:t>การในเขตพื้นที่</a:t>
            </a:r>
            <a:br>
              <a:rPr lang="th-TH" sz="6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6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sanaUPC" pitchFamily="18" charset="-34"/>
                <a:cs typeface="AngsanaUPC" pitchFamily="18" charset="-34"/>
              </a:rPr>
              <a:t>ตำบลห้วยพิชัยปี </a:t>
            </a:r>
            <a:r>
              <a:rPr lang="en-US" sz="6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gsanaUPC" pitchFamily="18" charset="-34"/>
                <a:cs typeface="AngsanaUPC" pitchFamily="18" charset="-34"/>
              </a:rPr>
              <a:t>2559</a:t>
            </a:r>
            <a:endParaRPr lang="th-TH" sz="6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9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176464" cy="37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D:\โครงการกองทุน\งานกองทุนปี 58\แผนไทย\สรุปแพทย์แผนไทยปี2558\20140912_11051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1" y="1643638"/>
            <a:ext cx="4553403" cy="358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0" y="44624"/>
            <a:ext cx="9144000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ประคบเพื่อการรักษาและฟื้นฟูสภาพในผู้ป่วยโรคเบาหวาน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</a:endParaRPr>
          </a:p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โรคความดันโลหิตสูง ผู้พิการ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464496" cy="47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907704" y="188640"/>
            <a:ext cx="540060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อบสมุนไพรในหญิงหลังคลอด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5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44000" cy="685800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176464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55" y="1844824"/>
            <a:ext cx="4440133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6512" y="44624"/>
            <a:ext cx="9144000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ให้ความรู้เรื่องการออกกำลังกาย ผู้ป่วยโรคเบาหวาน</a:t>
            </a:r>
          </a:p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โรคความดันโลหิตสูง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3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18048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กิจกรรมในชุมชน</a:t>
            </a:r>
            <a:endParaRPr lang="th-TH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28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9144000" cy="6858000"/>
          </a:xfrm>
          <a:prstGeom prst="rect">
            <a:avLst/>
          </a:prstGeom>
        </p:spPr>
      </p:pic>
      <p:pic>
        <p:nvPicPr>
          <p:cNvPr id="5" name="รูปภาพ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75328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10" y="1700808"/>
            <a:ext cx="406493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รูปภาพ 3" descr="C:\Users\Administrator\Desktop\รู\20160726_603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74" y="3933056"/>
            <a:ext cx="371962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6512" y="44624"/>
            <a:ext cx="9107488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นวดตัวเพื่อการรักษาและฟื้นฟูสภาพในผู้ป่วยโรคเบาหวาน</a:t>
            </a:r>
          </a:p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โรคความดันโลหิตสูง ในชุมชน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52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68052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 descr="C:\Users\Administrator\Desktop\รูปแม่ปัน\13819852_291849754501413_2002191939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888432" cy="276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6512" y="44624"/>
            <a:ext cx="9144000" cy="997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นวดเท้าในผู้ป่วยโรคเบาหวาน โรคความดันโลหิตสูง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 </a:t>
            </a: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ในชุมชน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  <a:cs typeface="+mj-cs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  <a:cs typeface="+mj-cs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90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รูปภาพ 3" descr="C:\Users\Administrator\Desktop\รูปแม่ปัน\13820503_291899974496391_521057577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888432" cy="314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C:\Users\Administrator\Desktop\รู\20160613_1317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3" y="3951061"/>
            <a:ext cx="4777829" cy="271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C:\Users\Administrator\Desktop\รูปแม่ปัน\13823622_293779887641733_808292628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8" y="1196752"/>
            <a:ext cx="476179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6512" y="44624"/>
            <a:ext cx="91440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นวดฟื้นฟูผู้สูงอายุในชุมชน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11349"/>
            <a:ext cx="410445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6512" y="44624"/>
            <a:ext cx="9144000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นวดตัวเพื่อการรักษาและฟื้นฟูสภาพผู้ป่วยอัมพฤกษ์</a:t>
            </a:r>
          </a:p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อัมพาต ในชุมชน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3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0" y="2718048"/>
            <a:ext cx="9144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กิจกรรมอื่นๆ</a:t>
            </a:r>
            <a:endParaRPr lang="th-TH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65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4629"/>
            <a:ext cx="3600400" cy="2410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:\โครงการกองทุน\งานกองทุนปี 58\11801892_938672529524042_16642815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03" y="2420888"/>
            <a:ext cx="408184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D:\โครงการกองทุน\งานกองทุนปี 58\11780469_938672099524085_186564605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" y="4077072"/>
            <a:ext cx="3600040" cy="2640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5496" y="44624"/>
            <a:ext cx="9144000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ซักประวัติ วัดความดัน ชั่งน้ำหนัก วัดส่วนสูง</a:t>
            </a:r>
          </a:p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จัดทำแฟ้มครอบครัว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4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3"/>
            <a:ext cx="9108504" cy="68133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7864" y="2708920"/>
            <a:ext cx="2952328" cy="5089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alt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S NOMTAWAN" panose="02020803070505020304" pitchFamily="18" charset="-34"/>
                <a:ea typeface="Cordia New" pitchFamily="34" charset="-34"/>
                <a:cs typeface="+mj-cs"/>
              </a:rPr>
              <a:t>นายก</a:t>
            </a:r>
            <a:r>
              <a:rPr lang="th-TH" altLang="th-TH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S NOMTAWAN" panose="02020803070505020304" pitchFamily="18" charset="-34"/>
                <a:ea typeface="Cordia New" pitchFamily="34" charset="-34"/>
                <a:cs typeface="+mj-cs"/>
              </a:rPr>
              <a:t>ฤษณ์</a:t>
            </a:r>
            <a:r>
              <a:rPr lang="th-TH" alt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S NOMTAWAN" panose="02020803070505020304" pitchFamily="18" charset="-34"/>
                <a:ea typeface="Cordia New" pitchFamily="34" charset="-34"/>
                <a:cs typeface="+mj-cs"/>
              </a:rPr>
              <a:t>ธวัช  ศรีจุดานุ</a:t>
            </a:r>
            <a:r>
              <a:rPr lang="en-US" alt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S NOMTAWAN" panose="02020803070505020304" pitchFamily="18" charset="-34"/>
                <a:ea typeface="Cordia New" pitchFamily="34" charset="-34"/>
                <a:cs typeface="+mj-cs"/>
              </a:rPr>
              <a:t> </a:t>
            </a:r>
            <a:endParaRPr lang="th-TH" sz="3200" dirty="0">
              <a:cs typeface="+mj-cs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29208" y="3898973"/>
            <a:ext cx="8219256" cy="2914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ที่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อยู่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197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ม.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บ้านโนนสวรรค์ ต.ห้วยพิชัย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ปากชม   จ.เลย  </a:t>
            </a:r>
          </a:p>
          <a:p>
            <a:pPr marL="0" indent="0">
              <a:buNone/>
            </a:pP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การศึกษา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- 2554 จบ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มัธยมศึกษาปีที่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altLang="th-TH" b="1" dirty="0"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โรงเรียนปราสาทวิทยา</a:t>
            </a:r>
            <a:r>
              <a:rPr lang="th-TH" altLang="th-TH" b="1" dirty="0" err="1" smtClean="0"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คาร</a:t>
            </a:r>
            <a:endParaRPr lang="th-TH" altLang="th-TH" b="1" dirty="0" smtClean="0">
              <a:latin typeface="Angsana New" pitchFamily="18" charset="-34"/>
              <a:ea typeface="Cordia New" pitchFamily="34" charset="-34"/>
              <a:cs typeface="Angsana New" pitchFamily="18" charset="-34"/>
            </a:endParaRPr>
          </a:p>
          <a:p>
            <a:pPr marL="0" lv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- 2555 จบ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ผู้ช่วยพยาบาลที่กรมการแพทย์ทหารเรือ</a:t>
            </a:r>
          </a:p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- 2555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จบผู้ช่วยแพทย์แผนไทย ที่กรมการแพทย์แผนไทย</a:t>
            </a:r>
          </a:p>
          <a:p>
            <a:endParaRPr lang="th-TH" dirty="0"/>
          </a:p>
        </p:txBody>
      </p:sp>
      <p:pic>
        <p:nvPicPr>
          <p:cNvPr id="7" name="รูปภาพ 6" descr="D:\โครงการกองทุน\งานกองทุนปี 58\แผนไทย\11801998_940541419337153_1653191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1656184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 rot="19975819">
            <a:off x="106507" y="452668"/>
            <a:ext cx="196370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cs typeface="+mj-cs"/>
              </a:rPr>
              <a:t>ผู้รับผิดชอบ</a:t>
            </a:r>
            <a:endParaRPr lang="th-TH" sz="4000" b="1" dirty="0"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83768" y="3284984"/>
            <a:ext cx="4995807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900" b="1" dirty="0" smtClean="0">
                <a:cs typeface="+mj-cs"/>
              </a:rPr>
              <a:t>ตำแหน่ง</a:t>
            </a:r>
            <a:r>
              <a:rPr lang="th-TH" b="1" dirty="0" smtClean="0">
                <a:cs typeface="+mj-cs"/>
              </a:rPr>
              <a:t>  ผู้ช่วยแพทย์แผนไทย รพ.สต.</a:t>
            </a:r>
            <a:r>
              <a:rPr lang="th-TH" b="1" dirty="0" err="1" smtClean="0">
                <a:cs typeface="+mj-cs"/>
              </a:rPr>
              <a:t>บ้านสงาว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1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9234"/>
            <a:ext cx="3573156" cy="251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56" y="3933056"/>
            <a:ext cx="3432144" cy="281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60084"/>
            <a:ext cx="3456384" cy="251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3577874" cy="281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36512" y="44624"/>
            <a:ext cx="9144000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ตรวจสุขภาพนักเรียนประจำปี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7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บริจาคโลหิต</a:t>
            </a:r>
            <a:endParaRPr lang="th-TH" b="1" dirty="0"/>
          </a:p>
        </p:txBody>
      </p:sp>
      <p:pic>
        <p:nvPicPr>
          <p:cNvPr id="4" name="Picture 4" descr="D:\โครงการกองทุน\งานกองทุนปี 58\11777956_938672306190731_749344957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6"/>
            <a:ext cx="3394472" cy="4453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 descr="C:\Users\Administrator\Desktop\รู\รูปวา\20151218_1034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6073" y="2374765"/>
            <a:ext cx="4464498" cy="3116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6512" y="44624"/>
            <a:ext cx="9144000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ร่วมบริจาคโลหิต ณ ศาลาประชาคม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7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394472" cy="4525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64" y="2132856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6512" y="44624"/>
            <a:ext cx="914400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ร่วมกิจกรรมวัน </a:t>
            </a:r>
            <a:r>
              <a:rPr lang="th-TH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อส</a:t>
            </a: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ม.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837"/>
            <a:ext cx="5904656" cy="489649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/>
        </p:blipFill>
        <p:spPr>
          <a:xfrm>
            <a:off x="6228184" y="4077072"/>
            <a:ext cx="2633364" cy="269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561356" cy="269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5496" y="44624"/>
            <a:ext cx="9144000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รดน้ำ ขอพร ผู้สูงอายุวันสงกรานต์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0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60" y="1772816"/>
            <a:ext cx="4320480" cy="4032448"/>
          </a:xfrm>
          <a:prstGeom prst="rect">
            <a:avLst/>
          </a:prstGeom>
        </p:spPr>
      </p:pic>
      <p:pic>
        <p:nvPicPr>
          <p:cNvPr id="5" name="รูปภาพ 4" descr="C:\Users\Administrator\Desktop\13823372_291851407834581_131720654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531518" cy="239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64557"/>
            <a:ext cx="3600400" cy="242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5496" y="44624"/>
            <a:ext cx="9144000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ร่วมทำบุญตักบาตรในวันสำคัญต่างๆ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0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ผลงานในรอบปี</a:t>
            </a:r>
            <a:b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89541"/>
              </p:ext>
            </p:extLst>
          </p:nvPr>
        </p:nvGraphicFramePr>
        <p:xfrm>
          <a:off x="683568" y="1778985"/>
          <a:ext cx="7721847" cy="359423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728192"/>
                <a:gridCol w="1304263"/>
                <a:gridCol w="746627"/>
                <a:gridCol w="542740"/>
                <a:gridCol w="1734472"/>
                <a:gridCol w="1665553"/>
              </a:tblGrid>
              <a:tr h="10210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</a:rPr>
                        <a:t>รายงานผลการดำเนินงานตามตัวชี้วัดกรมพัฒนาการแพทย์แผนไทย</a:t>
                      </a:r>
                      <a:r>
                        <a:rPr lang="th-TH" sz="2400" u="none" strike="noStrike" dirty="0" smtClean="0">
                          <a:effectLst/>
                        </a:rPr>
                        <a:t>และ</a:t>
                      </a:r>
                    </a:p>
                    <a:p>
                      <a:pPr algn="ctr" fontAlgn="ctr"/>
                      <a:r>
                        <a:rPr lang="th-TH" sz="2400" u="none" strike="noStrike" dirty="0" smtClean="0">
                          <a:effectLst/>
                        </a:rPr>
                        <a:t>การแพทย์</a:t>
                      </a:r>
                      <a:r>
                        <a:rPr lang="th-TH" sz="2400" u="none" strike="noStrike" dirty="0">
                          <a:effectLst/>
                        </a:rPr>
                        <a:t>ทางเลือก</a:t>
                      </a:r>
                      <a:r>
                        <a:rPr lang="th-TH" sz="2400" u="none" strike="noStrike" dirty="0" smtClean="0">
                          <a:effectLst/>
                        </a:rPr>
                        <a:t>/กระทรวง</a:t>
                      </a:r>
                      <a:r>
                        <a:rPr lang="th-TH" sz="2400" u="none" strike="noStrike" dirty="0">
                          <a:effectLst/>
                        </a:rPr>
                        <a:t>สาธารณสุข </a:t>
                      </a:r>
                      <a:r>
                        <a:rPr lang="th-TH" sz="2400" u="none" strike="noStrike" dirty="0" smtClean="0">
                          <a:effectLst/>
                        </a:rPr>
                        <a:t>ปีงบประมาณ 2559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883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</a:rPr>
                        <a:t>สถานบริการ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>
                          <a:effectLst/>
                        </a:rPr>
                        <a:t>นวด (ครั้ง)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>
                          <a:effectLst/>
                        </a:rPr>
                        <a:t>ประคบ (ครั้ง)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</a:rPr>
                        <a:t>อบ (ครั้ง)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</a:rPr>
                        <a:t>จำนวนบริการด้านแพทย์แผนไทย (ครั้ง)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>
                          <a:effectLst/>
                        </a:rPr>
                        <a:t>จำนวนบริการผู้ป่วยนอกทั้งหมด (ครั้ง)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9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</a:rPr>
                        <a:t>รพ.สต.ห้วยพิชัย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773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1958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</a:rPr>
                        <a:t>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1090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1641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9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</a:rPr>
                        <a:t>รพ.สต.</a:t>
                      </a:r>
                      <a:r>
                        <a:rPr lang="th-TH" sz="2400" u="none" strike="noStrike" dirty="0" err="1">
                          <a:effectLst/>
                        </a:rPr>
                        <a:t>บ้านสงาว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985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990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804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1171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9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1758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2948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1894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</a:rPr>
                        <a:t>2812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ผลงานตามตัวชี้วัด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26047"/>
              </p:ext>
            </p:extLst>
          </p:nvPr>
        </p:nvGraphicFramePr>
        <p:xfrm>
          <a:off x="179512" y="1340768"/>
          <a:ext cx="8820473" cy="514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571"/>
                <a:gridCol w="1358910"/>
                <a:gridCol w="1356996"/>
                <a:gridCol w="135699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รายการ</a:t>
                      </a:r>
                      <a:endParaRPr lang="en-US" sz="2400" b="1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จำนวน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ผลงาน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1066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1.</a:t>
                      </a: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ผู้พิการและญาติมีความรู้และทักษะในการฟื้นฟูสมรรถภาพด้วยตนเองที่บ้าน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</a:t>
                      </a:r>
                      <a:r>
                        <a:rPr lang="th-TH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ละ</a:t>
                      </a:r>
                      <a:r>
                        <a:rPr lang="en-US" sz="240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70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ea typeface="Calibri"/>
                          <a:cs typeface="EucrosiaUPC" panose="02020603050405020304" pitchFamily="18" charset="-34"/>
                        </a:rPr>
                        <a:t>153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90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679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2.</a:t>
                      </a: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ผู้ป่วยเบาหวานที่ป่วยมากกว่า </a:t>
                      </a:r>
                      <a:r>
                        <a:rPr lang="en-US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 </a:t>
                      </a: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ปี  ไม่เกิดภาวะแทรกซ้อน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70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ea typeface="Calibri"/>
                          <a:cs typeface="EucrosiaUPC" panose="02020603050405020304" pitchFamily="18" charset="-34"/>
                        </a:rPr>
                        <a:t>248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80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1066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3.</a:t>
                      </a: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ผู้ป่วยอัมพฤกษ์ อัมพาต และผู้พิการทางกายและการเคลื่อนไหว มีภาวะแทรกซ้อน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ea typeface="Calibri"/>
                          <a:cs typeface="EucrosiaUPC" panose="02020603050405020304" pitchFamily="18" charset="-34"/>
                        </a:rPr>
                        <a:t>16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2.5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679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4.</a:t>
                      </a: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ร้อยละความพึงพอใจ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70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ea typeface="Calibri"/>
                          <a:cs typeface="EucrosiaUPC" panose="02020603050405020304" pitchFamily="18" charset="-34"/>
                        </a:rPr>
                        <a:t>448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87.5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679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5.</a:t>
                      </a: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ร้อยละความรู้ของผู้ป่วยและญาติ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70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ea typeface="Calibri"/>
                          <a:cs typeface="EucrosiaUPC" panose="02020603050405020304" pitchFamily="18" charset="-34"/>
                        </a:rPr>
                        <a:t>448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ร้อยละ </a:t>
                      </a:r>
                      <a:r>
                        <a:rPr lang="en-US" sz="24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87.5</a:t>
                      </a:r>
                      <a:endParaRPr lang="en-US" sz="2400" dirty="0">
                        <a:effectLst/>
                        <a:latin typeface="EucrosiaUPC" panose="02020603050405020304" pitchFamily="18" charset="-34"/>
                        <a:ea typeface="Calibri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ปัญหาและอุปสรรค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h-TH" b="1" dirty="0">
                <a:solidFill>
                  <a:prstClr val="black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ในสถานบริการ</a:t>
            </a:r>
          </a:p>
          <a:p>
            <a:pPr lvl="0"/>
            <a:r>
              <a:rPr lang="th-TH" sz="2800" dirty="0">
                <a:solidFill>
                  <a:prstClr val="black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ในการนวดสำหรับคนที่มีอาการมากๆ จะได้รับบัตรนัดในการมานวดครั้งต่อไปเพื่อบรรเทาอาการปวดลงซึ่งผู้ป่วยที่นัดไว้ไม่มาตามวันเวลาที่นัดแล้วมาในวันอื่นซึ่งชนกับวันที่ทาง รพ.สต.ได้นัดคนอื่นไว้แล้วจึงทำให้ล่าช้าต้องได้นัดใหม่อีกครั้ง</a:t>
            </a:r>
          </a:p>
          <a:p>
            <a:pPr lvl="0"/>
            <a:r>
              <a:rPr lang="th-TH" sz="2800" dirty="0">
                <a:solidFill>
                  <a:prstClr val="black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ผู้ป่วยเบาหวานส่วนใหญ่มักจะมีอาการชาปลายมือปลายเท้าซึ่งทาง รพ.สต.จะเน้นให้นวดเท้าเพื่อกระตุ้นให้การไหลเวียนเลือดลดอาการชา  ป้องกันภาวะแทรกซ้อนแต่ผู้ป่วยโรคเบาหวานที่มารับบริการต้องการที่จะนวดทั้งตัวมากกว่า</a:t>
            </a:r>
            <a:endParaRPr lang="en-US" sz="2800" dirty="0">
              <a:solidFill>
                <a:prstClr val="black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1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h-TH" b="1" dirty="0">
                <a:solidFill>
                  <a:prstClr val="black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ในชุมชน</a:t>
            </a:r>
            <a:endParaRPr lang="en-US" dirty="0">
              <a:solidFill>
                <a:prstClr val="black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lvl="0"/>
            <a:r>
              <a:rPr lang="th-TH" sz="2800" dirty="0">
                <a:solidFill>
                  <a:prstClr val="black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ผู้ป่วยอัมพฤกษ์ อัมพาต ที่เราออกให้บริการทำกายภาพในชุมชนบางส่วนไม่ทำกายภาพต่อรอแต่ที่จะให้แพทย์แผนไทยออกไปทำให้</a:t>
            </a:r>
          </a:p>
          <a:p>
            <a:pPr lvl="0"/>
            <a:r>
              <a:rPr lang="th-TH" sz="2800" dirty="0">
                <a:solidFill>
                  <a:prstClr val="black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ผู้ป่วยบางคนไม่ยอมให้ญาติทำให้บ่นว่าเจ็บ เหนื่อย</a:t>
            </a:r>
            <a:endParaRPr lang="en-US" sz="2800" dirty="0">
              <a:solidFill>
                <a:prstClr val="black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lvl="0"/>
            <a:r>
              <a:rPr lang="th-TH" sz="2800" dirty="0">
                <a:solidFill>
                  <a:prstClr val="black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ไม่มีญาติอยู่กับผู้ป่วยทำให้ผู้ป่วยไม่ได้รับการทำกายภาพอย่างต่อเนื่อง</a:t>
            </a:r>
            <a:endParaRPr lang="en-US" sz="2800" dirty="0">
              <a:solidFill>
                <a:prstClr val="black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92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001000" cy="6885384"/>
          </a:xfrm>
        </p:spPr>
      </p:pic>
    </p:spTree>
    <p:extLst>
      <p:ext uri="{BB962C8B-B14F-4D97-AF65-F5344CB8AC3E}">
        <p14:creationId xmlns:p14="http://schemas.microsoft.com/office/powerpoint/2010/main" val="40575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11832"/>
            <a:ext cx="9155832" cy="6846168"/>
          </a:xfrm>
          <a:prstGeom prst="rect">
            <a:avLst/>
          </a:prstGeom>
        </p:spPr>
      </p:pic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755576" y="2348880"/>
            <a:ext cx="7931224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ที่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อยู่ 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225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 ม.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 ต.ห้วยพิชัย   อ.ปากชม  จ.เลย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การศึกษา</a:t>
            </a:r>
          </a:p>
          <a:p>
            <a:pPr marL="0" indent="0">
              <a:buNone/>
            </a:pP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- 2552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จบผู้ช่วยแพทย์แผนไทยที่กรมการแพทย์แผนไทย 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- กำลัง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ศึกษาอยู่ชั้นมัธยมศึกษาตอนปลาย ของการศึกษานอก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โรงเรียน       </a:t>
            </a:r>
          </a:p>
          <a:p>
            <a:pPr marL="0" indent="0">
              <a:buNone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อ.ปากชม  จ.เลย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การทำงาน</a:t>
            </a:r>
            <a:endParaRPr lang="en-US" b="1" u="sng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เป็น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อาสาสมัครสาธารณสุขประจำหมู่บ้าน ตั้งแต่ปี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2536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จนถึงปัจจุบัน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- เป็น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ผู้ช่วยแพทย์แผนไทย ณ โรงพยาบาลส่งเสริมสุขภาพตำบลห้วยพิชัย</a:t>
            </a:r>
          </a:p>
          <a:p>
            <a:pPr marL="0" indent="0">
              <a:buNone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ตั้งแต่ปี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2551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 จนถึงปัจจุบัน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  <a:p>
            <a:endParaRPr lang="th-TH" dirty="0"/>
          </a:p>
        </p:txBody>
      </p:sp>
      <p:pic>
        <p:nvPicPr>
          <p:cNvPr id="6" name="รูปภาพ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5" t="15455" r="28539" b="56378"/>
          <a:stretch/>
        </p:blipFill>
        <p:spPr bwMode="auto">
          <a:xfrm>
            <a:off x="2051720" y="359977"/>
            <a:ext cx="1800200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2952328" cy="5089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altLang="th-TH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S NOMTAWAN" panose="02020803070505020304" pitchFamily="18" charset="-34"/>
                <a:ea typeface="Cordia New" pitchFamily="34" charset="-34"/>
                <a:cs typeface="+mj-cs"/>
              </a:rPr>
              <a:t>นางบุญปัน  แสนใจวุฒิ</a:t>
            </a:r>
            <a:endParaRPr lang="th-TH" sz="3200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995936" y="1412776"/>
            <a:ext cx="4995807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900" b="1" dirty="0" smtClean="0">
                <a:cs typeface="+mj-cs"/>
              </a:rPr>
              <a:t>ตำแหน่ง</a:t>
            </a:r>
            <a:r>
              <a:rPr lang="th-TH" b="1" dirty="0" smtClean="0">
                <a:cs typeface="+mj-cs"/>
              </a:rPr>
              <a:t>  ผู้ช่วยแพทย์แผนไทย รพ.สต.ห้วยพิชัย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76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วัตถุประสงค์</a:t>
            </a:r>
            <a:endParaRPr lang="th-TH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66" y="1944995"/>
            <a:ext cx="866701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1.เพื่อ</a:t>
            </a:r>
            <a:r>
              <a:rPr lang="th-TH" sz="3200" b="1" dirty="0">
                <a:solidFill>
                  <a:schemeClr val="tx1"/>
                </a:solidFill>
                <a:cs typeface="+mj-cs"/>
              </a:rPr>
              <a:t>ให้บริการและฟื้นฟูสมรรถภาพผู้พิการทางกายและการเคลื่อนไหวและผู้ป่วยอัมพฤกษ์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อัมพาต โดยผู้ช่วยแพทย์แผนไทย</a:t>
            </a:r>
            <a:endParaRPr lang="en-US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67" y="3212976"/>
            <a:ext cx="866701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2.เพื่อให้</a:t>
            </a:r>
            <a:r>
              <a:rPr lang="th-TH" sz="32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ญาติผู้พิการและผู้ป่วยอัมพฤกษ์ อัมพาต  มีความรู้และสามารถฟื้นฟูสมรรถภาพที่บ้านเองได้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509120"/>
            <a:ext cx="866701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3.เพื่อให้บริการ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ผู้ป่วยเบาหวานที่ป่วยมากกว่า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ปี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ไม่ให้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เกิดภาวะแทรกซ้อน</a:t>
            </a:r>
          </a:p>
        </p:txBody>
      </p:sp>
    </p:spTree>
    <p:extLst>
      <p:ext uri="{BB962C8B-B14F-4D97-AF65-F5344CB8AC3E}">
        <p14:creationId xmlns:p14="http://schemas.microsoft.com/office/powerpoint/2010/main" val="4225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ตัวแทนเนื้อหา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108504" cy="6885384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กลุ่มเป้าหมาย</a:t>
            </a:r>
            <a:endParaRPr lang="th-TH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44995"/>
            <a:ext cx="871296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ผู้พิการทางกายและการเคลื่อนไหวและญาติ	จำนวน 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170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ผู้ป่วยอัมพฤกษ์  อัมพาต  และญาติ		จำนวน 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32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ผู้ป่วยเบาหวานที่ป่วยมากกว่า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		จำนวน 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 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64008" indent="0">
              <a:buNone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              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   รวม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ทั้งหมด                 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512 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48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กิจกรรมในการดำเนินงาน</a:t>
            </a:r>
            <a:endParaRPr lang="th-TH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670011"/>
            <a:ext cx="41044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กิจกรรมในสถานบริการ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4447408" y="1624787"/>
            <a:ext cx="484632" cy="868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4427984" y="3713019"/>
            <a:ext cx="484632" cy="868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774892" y="4725144"/>
            <a:ext cx="41044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กิจกรรมในชุมชน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6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18048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กิจกรรมในสถานบริการ</a:t>
            </a:r>
            <a:endParaRPr lang="th-TH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94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รูปภาพ 4" descr="C:\Users\Administrator\Desktop\รู\20151225_1004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5933"/>
            <a:ext cx="3666854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ตัวแทนเนื้อหา 6" descr="C:\Users\Administrator\Desktop\รูปแม่ปัน\13695107_291849457834776_779852347_n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6" y="5124325"/>
            <a:ext cx="2980152" cy="1617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C:\Users\Administrator\Desktop\รู\561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5932"/>
            <a:ext cx="3888432" cy="2592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รูปภาพ 8" descr="C:\Users\Administrator\Desktop\รู\562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84165"/>
            <a:ext cx="3085849" cy="1745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C:\Users\Administrator\Desktop\รูปแม่ปัน\13820576_291849461168109_706837884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2237"/>
            <a:ext cx="2664296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รูปภาพ 10" descr="C:\Users\Administrator\Desktop\รูปแม่ปัน\13819582_292384951114560_2021406634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32237"/>
            <a:ext cx="2620112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300286" y="85486"/>
            <a:ext cx="856895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/>
            </a:r>
            <a:br>
              <a:rPr lang="th-TH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</a:br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/>
            </a:r>
            <a:b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</a:b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0" y="44624"/>
            <a:ext cx="9144000" cy="13272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นวดตัวเพื่อการรักษาและฟื้นฟูสภาพในผู้ป่วยโรคเบาหวาน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ความดันโลหิตสู</a:t>
            </a:r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6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757178" cy="239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G:\รูปวา\20160726_298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62" y="1412777"/>
            <a:ext cx="3731654" cy="239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โครงการกองทุน\งานกองทุนปี 58\11801936_938671486190813_70482253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06200"/>
            <a:ext cx="368726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โครงการกองทุน\งานกองทุนปี 58\11774556_938672126190749_43231649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806200"/>
            <a:ext cx="3672407" cy="245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0" y="44624"/>
            <a:ext cx="9144000" cy="11832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/>
            </a:r>
            <a:b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</a:br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นวดเท้าเพื่อการรักษาและฟื้นฟูสภาพในผู้ป่วยโรคเบาหวาน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</a:rPr>
            </a:b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3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611</Words>
  <Application>Microsoft Office PowerPoint</Application>
  <PresentationFormat>นำเสนอทางหน้าจอ (4:3)</PresentationFormat>
  <Paragraphs>118</Paragraphs>
  <Slides>29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 โครงการการจัดบริการด้านแพทย์แผนไทยเชิงรุกสู่ชุมชนแบบบูรณาการในเขตพื้นที่ ตำบลห้วยพิชัยปี 2559</vt:lpstr>
      <vt:lpstr>นายกฤษณ์ธวัช  ศรีจุดานุ </vt:lpstr>
      <vt:lpstr>นางบุญปัน  แสนใจวุฒิ</vt:lpstr>
      <vt:lpstr>วัตถุประสงค์</vt:lpstr>
      <vt:lpstr>กลุ่มเป้าหมาย</vt:lpstr>
      <vt:lpstr>กิจกรรมในการดำเนินงาน</vt:lpstr>
      <vt:lpstr>กิจกรรมในสถานบริการ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กิจกรรมในชุมชน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บริจาคโลหิต</vt:lpstr>
      <vt:lpstr>งานนำเสนอ PowerPoint</vt:lpstr>
      <vt:lpstr>งานนำเสนอ PowerPoint</vt:lpstr>
      <vt:lpstr>งานนำเสนอ PowerPoint</vt:lpstr>
      <vt:lpstr> ผลงานในรอบปี </vt:lpstr>
      <vt:lpstr>ผลงานตามตัวชี้วัด</vt:lpstr>
      <vt:lpstr>ปัญหาและอุปสรรค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โครงการการจัดบริการด้านแพทย์แผนไทยเชิงรุกสู่ชุมชนแบบบูรณาการในเขตพื้นที่ ตำบลห้วยพิชัยปี 2559</dc:title>
  <dc:creator>Windows User</dc:creator>
  <cp:lastModifiedBy>KKD Windows7 V.11_x64</cp:lastModifiedBy>
  <cp:revision>43</cp:revision>
  <dcterms:created xsi:type="dcterms:W3CDTF">2016-08-15T11:04:06Z</dcterms:created>
  <dcterms:modified xsi:type="dcterms:W3CDTF">2016-09-10T10:33:02Z</dcterms:modified>
</cp:coreProperties>
</file>