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59" r:id="rId4"/>
    <p:sldId id="261" r:id="rId5"/>
    <p:sldId id="262" r:id="rId6"/>
    <p:sldId id="263" r:id="rId7"/>
    <p:sldId id="285" r:id="rId8"/>
    <p:sldId id="264" r:id="rId9"/>
    <p:sldId id="265" r:id="rId10"/>
    <p:sldId id="266" r:id="rId11"/>
    <p:sldId id="267" r:id="rId12"/>
    <p:sldId id="268" r:id="rId13"/>
    <p:sldId id="286" r:id="rId14"/>
    <p:sldId id="270" r:id="rId15"/>
    <p:sldId id="273" r:id="rId16"/>
    <p:sldId id="274" r:id="rId17"/>
    <p:sldId id="271" r:id="rId18"/>
    <p:sldId id="272" r:id="rId19"/>
    <p:sldId id="275" r:id="rId20"/>
    <p:sldId id="276" r:id="rId21"/>
    <p:sldId id="277" r:id="rId22"/>
    <p:sldId id="288" r:id="rId23"/>
    <p:sldId id="289" r:id="rId24"/>
    <p:sldId id="278" r:id="rId25"/>
    <p:sldId id="279" r:id="rId26"/>
    <p:sldId id="280" r:id="rId27"/>
    <p:sldId id="291" r:id="rId28"/>
    <p:sldId id="290" r:id="rId29"/>
    <p:sldId id="292" r:id="rId30"/>
    <p:sldId id="281" r:id="rId31"/>
    <p:sldId id="282" r:id="rId32"/>
    <p:sldId id="283" r:id="rId33"/>
    <p:sldId id="284" r:id="rId34"/>
    <p:sldId id="287" r:id="rId35"/>
  </p:sldIdLst>
  <p:sldSz cx="9144000" cy="6858000" type="screen4x3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ลักษณะ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ลักษณะ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ลักษณะสีอ่อน 3 - เน้น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ลักษณะ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ลักษณะชุดรูปแบบ 2 - เน้น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ลักษณะชุดรูปแบบ 2 - เน้น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th-TH" smtClean="0"/>
              <a:t>2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C6B28-4A0D-457D-8851-25CEC880817F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th-TH" smtClean="0"/>
              <a:t>2</a:t>
            </a:r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D616F-053C-485F-A630-71DA3D23D9F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29998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th-TH" smtClean="0"/>
              <a:t>2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666AF-BC2D-47B1-BA7B-88C0F1B6E8C0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th-TH" smtClean="0"/>
              <a:t>2</a:t>
            </a: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4878A-309B-4D9E-92F8-F41D8CFC60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92724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3545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994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59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747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260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14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372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016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420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526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853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964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076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2B2C-569D-4A4E-9592-3F97AE518181}" type="datetimeFigureOut">
              <a:rPr lang="th-TH" smtClean="0"/>
              <a:t>26/09/60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83D80-DE12-4978-94C3-868F0D8CBF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795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395536" y="1529357"/>
            <a:ext cx="8352928" cy="2691731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th-TH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6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UPC" pitchFamily="18" charset="-34"/>
                <a:cs typeface="AngsanaUPC" pitchFamily="18" charset="-34"/>
              </a:rPr>
              <a:t>โครงการการจัดบริการด้านแพทย์แผนไทยเชิงรุกสู่ชุมชนแบบ</a:t>
            </a:r>
            <a:r>
              <a:rPr lang="th-TH" sz="61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UPC" pitchFamily="18" charset="-34"/>
                <a:cs typeface="AngsanaUPC" pitchFamily="18" charset="-34"/>
              </a:rPr>
              <a:t>บูรณา</a:t>
            </a:r>
            <a:r>
              <a:rPr lang="th-TH" sz="6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UPC" pitchFamily="18" charset="-34"/>
                <a:cs typeface="AngsanaUPC" pitchFamily="18" charset="-34"/>
              </a:rPr>
              <a:t>การในเขตพื้นที่</a:t>
            </a:r>
            <a:br>
              <a:rPr lang="th-TH" sz="6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sz="6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UPC" pitchFamily="18" charset="-34"/>
                <a:cs typeface="AngsanaUPC" pitchFamily="18" charset="-34"/>
              </a:rPr>
              <a:t>ตำบลห้วยพิชัยปี </a:t>
            </a:r>
            <a:r>
              <a:rPr lang="en-US" sz="61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gsanaUPC" pitchFamily="18" charset="-34"/>
                <a:cs typeface="AngsanaUPC" pitchFamily="18" charset="-34"/>
              </a:rPr>
              <a:t>2560</a:t>
            </a:r>
            <a:endParaRPr lang="th-TH" sz="61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9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0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ประคบเพื่อการรักษาและฟื้นฟูสภาพในผู้ป่วยโรคเบาหวาน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</a:endParaRPr>
          </a:p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โรคความดันโลหิตสูง ผู้พิการ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รูปภาพ 8" descr="D:\โครงการกองทุน\งานกองทุน 60\แพทย์แผนไทย\รูปภาพ\2776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408711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1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1907704" y="188640"/>
            <a:ext cx="5400600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อบสมุนไพรในหญิงหลังคลอด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" name="รูปภาพ 7" descr="D:\โครงการกองทุน\งานกองทุน 60\แพทย์แผนไทย\รูปภาพ\253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2041976"/>
            <a:ext cx="5730240" cy="39338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15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0"/>
            <a:ext cx="9144000" cy="6858000"/>
          </a:xfrm>
          <a:prstGeom prst="rect">
            <a:avLst/>
          </a:prstGeom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36512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ให้ความรู้เรื่องการออกกำลังกาย ผู้ป่วยโรคเบาหวาน</a:t>
            </a:r>
          </a:p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โรคความดันโลหิตสูง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รูปภาพ 5" descr="D:\โครงการกองทุน\งานกองทุน 60\แพทย์แผนไทย\รูปภาพ\246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18765" cy="35147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รูปภาพ 8" descr="D:\โครงการกองทุน\งานกองทุน 60\แพทย์แผนไทย\รูปภาพ\246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614" y="1579984"/>
            <a:ext cx="2818765" cy="3505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รูปภาพ 9" descr="D:\โครงการกองทุน\งานกองทุน 60\แพทย์แผนไทย\รูปภาพ\253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75842"/>
            <a:ext cx="2771775" cy="349567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รูปภาพ 10" descr="D:\โครงการกองทุน\งานกองทุน 60\แพทย์แผนไทย\รูปภาพ\253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809">
            <a:off x="2662016" y="3853109"/>
            <a:ext cx="3816424" cy="284760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2663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718048"/>
            <a:ext cx="91440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กิจกรรมในชุมชน</a:t>
            </a:r>
            <a:endParaRPr lang="th-T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28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" y="-48488"/>
            <a:ext cx="9144000" cy="6858000"/>
          </a:xfrm>
          <a:prstGeom prst="rect">
            <a:avLst/>
          </a:prstGeom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36512" y="44624"/>
            <a:ext cx="9107488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นวดตัวเพื่อการรักษาและฟื้นฟูสภาพในผู้ป่วยโรคเบาหวาน</a:t>
            </a:r>
          </a:p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>โรคความดันโลหิตสูง ในชุมชน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UPC" pitchFamily="18" charset="-34"/>
                <a:cs typeface="AngsanaUPC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8" name="รูปภาพ 7" descr="D:\โครงการกองทุน\งานกองทุน 60\แพทย์แผนไทย\รูปภาพ\253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3" y="1534477"/>
            <a:ext cx="3815408" cy="3262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 descr="D:\โครงการกองทุน\งานกองทุน 60\แพทย์แผนไทย\รูปภาพ\254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74" y="1567815"/>
            <a:ext cx="4230414" cy="3229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11" descr="D:\โครงการกองทุน\งานกองทุน 60\แพทย์แผนไทย\รูปภาพ\277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5" y="3933054"/>
            <a:ext cx="4003297" cy="2863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12" descr="D:\โครงการกองทุน\งานกองทุน 60\แพทย์แผนไทย\รูปภาพ\954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50" y="3933054"/>
            <a:ext cx="4446438" cy="2863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13" descr="D:\โครงการกองทุน\งานกองทุน 60\แพทย์แผนไทย\รูปภาพ\2537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04" y="2048364"/>
            <a:ext cx="211552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2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36512" y="44624"/>
            <a:ext cx="9144000" cy="9975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>นวดเท้าในผู้ป่วยโรคเบาหวาน โรคความดันโลหิตสูง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> </a:t>
            </a: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+mj-cs"/>
              </a:rPr>
              <a:t>ในชุมชน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j-cs"/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  <a:cs typeface="+mj-cs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  <a:cs typeface="+mj-cs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j-cs"/>
            </a:endParaRPr>
          </a:p>
        </p:txBody>
      </p:sp>
      <p:pic>
        <p:nvPicPr>
          <p:cNvPr id="9" name="รูปภาพ 8" descr="D:\โครงการกองทุน\งานกองทุน 60\แพทย์แผนไทย\รูปภาพ\586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5076453" cy="3266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รูปภาพ 5" descr="D:\โครงการกองทุน\งานกองทุน 60\แพทย์แผนไทย\รูปภาพ\253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48472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0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624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6512" y="44624"/>
            <a:ext cx="9144000" cy="1080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นวดฟื้นฟูผู้สูงอายุในชุมชน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รูปภาพ 10" descr="D:\โครงการกองทุน\งานกองทุน 60\แพทย์แผนไทย\รูปภาพ\277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80907"/>
            <a:ext cx="4752528" cy="2843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รูปภาพ 11" descr="D:\โครงการกองทุน\งานกองทุน 60\แพทย์แผนไทย\รูปภาพ\277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8" y="1099743"/>
            <a:ext cx="3510334" cy="2786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รูปภาพ 12" descr="D:\โครงการกองทุน\งานกองทุน 60\แพทย์แผนไทย\รูปภาพ\954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67950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36512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นวดตัวเพื่อการรักษาและฟื้นฟูสภาพผู้ป่วยอัมพฤกษ์</a:t>
            </a:r>
          </a:p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อัมพาต ในชุมชน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รูปภาพ 7" descr="D:\โครงการกองทุน\งานกองทุน 60\แพทย์แผนไทย\รูปภาพ\253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66137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ตัวแทนเนื้อหา 8" descr="D:\โครงการกองทุน\งานกองทุน 60\แพทย์แผนไทย\รูปภาพ\25369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7"/>
            <a:ext cx="4055285" cy="3600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รูปภาพ 9" descr="D:\โครงการกองทุน\งานกองทุน 60\แพทย์แผนไทย\รูปภาพ\เยี่ยมบ้าน_๑๗๐๙๐๘_00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60136"/>
            <a:ext cx="3297802" cy="27978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63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0" y="2718048"/>
            <a:ext cx="91440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กิจกรรมอื่นๆ</a:t>
            </a:r>
            <a:endParaRPr lang="th-T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65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5496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ซักประวัติ วัดความดัน ชั่งน้ำหนัก วัดส่วนสูง</a:t>
            </a:r>
          </a:p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จัดทำแฟ้มครอบครัว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รูปภาพ 9" descr="D:\โครงการกองทุน\งานกองทุน 60\แพทย์แผนไทย\รูปภาพ\งานแพทย์แผนไทย_๑๗๐๙๐๘_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76205"/>
            <a:ext cx="4680520" cy="3076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รูปภาพ 10" descr="D:\โครงการกองทุน\งานกองทุน 60\แพทย์แผนไทย\รูปภาพ\งานแพทย์แผนไทย_๑๗๐๙๐๘_00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816424" cy="31963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รูปภาพ 11" descr="D:\โครงการกองทุน\งานกองทุน 60\แพทย์แผนไทย\รูปภาพ\20170906_๑๗๐๙๐๘_002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77" y="4149080"/>
            <a:ext cx="5490059" cy="2997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4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3"/>
            <a:ext cx="9108504" cy="6813377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347864" y="2708920"/>
            <a:ext cx="2952328" cy="5089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alt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S NOMTAWAN" panose="02020803070505020304" pitchFamily="18" charset="-34"/>
                <a:ea typeface="Cordia New" pitchFamily="34" charset="-34"/>
                <a:cs typeface="+mj-cs"/>
              </a:rPr>
              <a:t>นายก</a:t>
            </a:r>
            <a:r>
              <a:rPr lang="th-TH" altLang="th-TH" sz="3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S NOMTAWAN" panose="02020803070505020304" pitchFamily="18" charset="-34"/>
                <a:ea typeface="Cordia New" pitchFamily="34" charset="-34"/>
                <a:cs typeface="+mj-cs"/>
              </a:rPr>
              <a:t>ฤษณ์</a:t>
            </a:r>
            <a:r>
              <a:rPr lang="th-TH" alt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S NOMTAWAN" panose="02020803070505020304" pitchFamily="18" charset="-34"/>
                <a:ea typeface="Cordia New" pitchFamily="34" charset="-34"/>
                <a:cs typeface="+mj-cs"/>
              </a:rPr>
              <a:t>ธวัช  ศรีจุดานุ</a:t>
            </a:r>
            <a:r>
              <a:rPr lang="en-US" altLang="th-TH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S NOMTAWAN" panose="02020803070505020304" pitchFamily="18" charset="-34"/>
                <a:ea typeface="Cordia New" pitchFamily="34" charset="-34"/>
                <a:cs typeface="+mj-cs"/>
              </a:rPr>
              <a:t> </a:t>
            </a:r>
            <a:endParaRPr lang="th-TH" sz="3200" dirty="0">
              <a:cs typeface="+mj-cs"/>
            </a:endParaRP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>
          <a:xfrm>
            <a:off x="529208" y="3898973"/>
            <a:ext cx="8219256" cy="2914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 ที่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อยู่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197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ม.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8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บ้านโนนสวรรค์ ต.ห้วยพิชัย 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ปากชม   จ.เลย  </a:t>
            </a:r>
          </a:p>
          <a:p>
            <a:pPr marL="0" indent="0">
              <a:buNone/>
            </a:pPr>
            <a:r>
              <a:rPr lang="th-TH" b="1" u="sng" dirty="0" smtClean="0">
                <a:latin typeface="Angsana New" pitchFamily="18" charset="-34"/>
                <a:cs typeface="Angsana New" pitchFamily="18" charset="-34"/>
              </a:rPr>
              <a:t>การศึกษา</a:t>
            </a:r>
          </a:p>
          <a:p>
            <a:pPr mar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- 2554 จบ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มัธยมศึกษาปีที่ 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6 </a:t>
            </a:r>
            <a:r>
              <a:rPr lang="th-TH" altLang="th-TH" b="1" dirty="0"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โรงเรียนปราสาทวิทยา</a:t>
            </a:r>
            <a:r>
              <a:rPr lang="th-TH" altLang="th-TH" b="1" dirty="0" err="1" smtClean="0"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คาร</a:t>
            </a:r>
            <a:endParaRPr lang="th-TH" altLang="th-TH" b="1" dirty="0" smtClean="0"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  <a:p>
            <a:pPr marL="0" lvl="0" indent="0">
              <a:buNone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- 2555 จบ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ผู้ช่วยพยาบาลที่กรมการแพทย์ทหารเรือ</a:t>
            </a:r>
          </a:p>
          <a:p>
            <a:pPr marL="0" indent="0">
              <a:buNone/>
            </a:pP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- 2555  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จบผู้ช่วยแพทย์แผนไทย ที่กรมการแพทย์แผนไทย</a:t>
            </a:r>
          </a:p>
          <a:p>
            <a:endParaRPr lang="th-TH" dirty="0"/>
          </a:p>
        </p:txBody>
      </p:sp>
      <p:pic>
        <p:nvPicPr>
          <p:cNvPr id="7" name="รูปภาพ 6" descr="D:\โครงการกองทุน\งานกองทุนปี 58\แผนไทย\11801998_940541419337153_16531916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20688"/>
            <a:ext cx="1656184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 rot="19975819">
            <a:off x="106507" y="452668"/>
            <a:ext cx="1963709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cs typeface="+mj-cs"/>
              </a:rPr>
              <a:t>ผู้รับผิดชอบ</a:t>
            </a:r>
            <a:endParaRPr lang="th-TH" sz="4000" b="1" dirty="0">
              <a:cs typeface="+mj-cs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483768" y="3284984"/>
            <a:ext cx="4995807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900" b="1" dirty="0" smtClean="0">
                <a:cs typeface="+mj-cs"/>
              </a:rPr>
              <a:t>ตำแหน่ง</a:t>
            </a:r>
            <a:r>
              <a:rPr lang="th-TH" b="1" dirty="0" smtClean="0">
                <a:cs typeface="+mj-cs"/>
              </a:rPr>
              <a:t>  ผู้ช่วยแพทย์แผนไทย รพ.สต.</a:t>
            </a:r>
            <a:r>
              <a:rPr lang="th-TH" b="1" dirty="0" err="1" smtClean="0">
                <a:cs typeface="+mj-cs"/>
              </a:rPr>
              <a:t>บ้านสงาว</a:t>
            </a:r>
            <a:endParaRPr lang="th-TH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11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ชื่อเรื่อง 1"/>
          <p:cNvSpPr txBox="1">
            <a:spLocks/>
          </p:cNvSpPr>
          <p:nvPr/>
        </p:nvSpPr>
        <p:spPr>
          <a:xfrm>
            <a:off x="36512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ตรวจสุขภาพนักเรียนประจำปี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รูปภาพ 8" descr="D:\โครงการกองทุน\งานกองทุน 60\แพทย์แผนไทย\รูปภาพ\อนามัย รร.60_๑๗๐๙๐๘_00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8" y="1702494"/>
            <a:ext cx="4153411" cy="359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D:\โครงการกองทุน\งานกองทุน 60\แพทย์แผนไทย\รูปภาพ\อนามัย รร.60_๑๗๐๙๐๘_00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2494"/>
            <a:ext cx="3816424" cy="359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7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บริจาคโลหิต</a:t>
            </a:r>
            <a:endParaRPr lang="th-TH" b="1" dirty="0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36512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ร่วมบริจาคโลหิต ณ ศาลาประชาคม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รูปภาพ 8" descr="D:\โครงการกองทุน\งานกองทุน 60\แพทย์แผนไทย\รูปภาพ\20170906_๑๗๐๙๐๘_0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556792"/>
            <a:ext cx="338437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ตัวแทนเนื้อหา 9" descr="D:\โครงการกองทุน\งานกองทุน 60\แพทย์แผนไทย\รูปภาพ\20170906_๑๗๐๙๐๘_0015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51927"/>
            <a:ext cx="5079397" cy="367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7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บริจาคโลหิต</a:t>
            </a:r>
            <a:endParaRPr lang="th-TH" b="1" dirty="0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ฝึกอบรมช่วยฟื้นคืนชีพ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CPR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รูปภาพ 10" descr="D:\โครงการกองทุน\งานกองทุน 60\แพทย์แผนไทย\รูปภาพ\20170906_๑๗๐๙๐๘_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86880"/>
            <a:ext cx="4752528" cy="3962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รูปภาพ 12" descr="D:\โครงการกองทุน\งานกองทุน 60\แพทย์แผนไทย\รูปภาพ\954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9447"/>
            <a:ext cx="3299073" cy="2213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ตัวแทนเนื้อหา 11" descr="D:\โครงการกองทุน\งานกองทุน 60\แพทย์แผนไทย\รูปภาพ\95446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52117"/>
            <a:ext cx="4741586" cy="31292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369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บริจาคโลหิต</a:t>
            </a:r>
            <a:endParaRPr lang="th-TH" b="1" dirty="0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0" y="260648"/>
            <a:ext cx="9144000" cy="1440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ร่วมซ้อมแผนช่วยฟื้นคืนชีพ 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CPR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ตัวแทนเนื้อหา 8" descr="D:\โครงการกองทุน\งานกองทุน 60\แพทย์แผนไทย\รูปภาพ\58600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744416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รูปภาพ 9" descr="D:\โครงการกองทุน\งานกองทุน 60\แพทย์แผนไทย\รูปภาพ\586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76872"/>
            <a:ext cx="4437906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37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6512" y="44624"/>
            <a:ext cx="9144000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ร่วมกิจกรรมวัน </a:t>
            </a:r>
            <a:r>
              <a:rPr lang="th-TH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อส</a:t>
            </a: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ม.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รูปภาพ 7" descr="D:\โครงการกองทุน\งานกองทุน 60\แพทย์แผนไทย\รูปภาพ\277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7" y="1196751"/>
            <a:ext cx="3672408" cy="4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D:\โครงการกองทุน\งานกองทุน 60\แพทย์แผนไทย\รูปภาพ\277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3"/>
            <a:ext cx="4790961" cy="4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3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5496" y="44624"/>
            <a:ext cx="9144000" cy="12241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รดน้ำ ขอพร ผู้สูงอายุวันสงกรานต์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รูปภาพ 9" descr="D:\โครงการกองทุน\งานกองทุน 60\แพทย์แผนไทย\รูปภาพ\247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" y="1340769"/>
            <a:ext cx="3569185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รูปภาพ 10" descr="D:\โครงการกองทุน\งานกองทุน 60\แพทย์แผนไทย\รูปภาพ\20170906_๑๗๐๙๐๘_00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94" y="1340768"/>
            <a:ext cx="3802494" cy="3348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รูปภาพ 11" descr="D:\โครงการกองทุน\งานกองทุน 60\แพทย์แผนไทย\รูปภาพ\248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48765"/>
            <a:ext cx="4608512" cy="31926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00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5496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รณรงค์ควบคุมโรคไข้เลือดออก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รูปภาพ 11" descr="D:\โครงการกองทุน\งานกองทุน 60\แพทย์แผนไทย\รูปภาพ\277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684"/>
            <a:ext cx="4950495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รูปภาพ 12" descr="D:\โครงการกองทุน\งานกองทุน 60\แพทย์แผนไทย\รูปภาพ\253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47897"/>
            <a:ext cx="4932040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 descr="D:\โครงการกองทุน\งานกองทุน 60\แพทย์แผนไทย\รูปภาพ\277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3" y="4395946"/>
            <a:ext cx="3729851" cy="243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 descr="D:\โครงการกองทุน\งานกองทุน 60\แพทย์แผนไทย\รูปภาพ\ควบคุมโรค ม.10_๑๗๐๙๐๘_01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47009"/>
            <a:ext cx="3371081" cy="2307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0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5496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จัดทำลูกประคบและสวนสมุนไพร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รูปภาพ 10" descr="D:\โครงการกองทุน\งานกองทุน 60\แพทย์แผนไทย\รูปภาพ\งานแพทย์แผนไทย_๑๗๐๙๐๘_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895600" cy="32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รูปภาพ 15" descr="D:\โครงการกองทุน\งานกองทุน 60\แพทย์แผนไทย\รูปภาพ\งานแพทย์แผนไทย_๑๗๐๙๐๘_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10634"/>
            <a:ext cx="3024336" cy="32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รูปภาพ 16" descr="D:\โครงการกองทุน\งานกองทุน 60\แพทย์แผนไทย\รูปภาพ\งานแพทย์แผนไทย_๑๗๐๙๐๘_00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2838450" cy="27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 descr="D:\โครงการกองทุน\งานกองทุน 60\แพทย์แผนไทย\รูปภาพ\งานแพทย์แผนไทย_๑๗๐๙๐๘_00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77" y="1510634"/>
            <a:ext cx="1963475" cy="1904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 descr="D:\โครงการกองทุน\งานกองทุน 60\แพทย์แผนไทย\รูปภาพ\งานแพทย์แผนไทย_๑๗๐๙๐๘_002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87948"/>
            <a:ext cx="2837815" cy="2292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รูปภาพ 18" descr="D:\โครงการกองทุน\งานกองทุน 60\แพทย์แผนไทย\รูปภาพ\งานแพทย์แผนไทย_๑๗๐๙๐๘_00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90" y="4186024"/>
            <a:ext cx="2627124" cy="216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รูปภาพ 19" descr="D:\โครงการกองทุน\งานกองทุน 60\แพทย์แผนไทย\รูปภาพ\5860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82" y="4262909"/>
            <a:ext cx="4320282" cy="2198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7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5496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ร่วมทำบุญตักบาตรในวันสำคัญต่างๆ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รูปภาพ 6" descr="D:\โครงการกองทุน\งานกองทุน 60\แพทย์แผนไทย\รูปภาพ\9545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3888432" cy="52585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รูปภาพ 9" descr="D:\โครงการกองทุน\งานกองทุน 60\แพทย์แผนไทย\รูปภาพ\20170906_๑๗๐๙๐๘_00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24051"/>
            <a:ext cx="4104455" cy="3464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รูปภาพ 10" descr="D:\โครงการกองทุน\งานกองทุน 60\แพทย์แผนไทย\รูปภาพ\586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4355976" cy="2666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33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5496" y="44624"/>
            <a:ext cx="9144000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>ร่วมต่างๆ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รูปภาพ 11" descr="D:\โครงการกองทุน\งานกองทุน 60\แพทย์แผนไทย\รูปภาพ\20170906_๑๗๐๙๐๘_00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3" y="1484785"/>
            <a:ext cx="3369811" cy="308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รูปภาพ 12" descr="D:\โครงการกองทุน\งานกองทุน 60\แพทย์แผนไทย\รูปภาพ\20170906_๑๗๐๙๐๘_00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3513827" cy="308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รูปภาพ 13" descr="D:\โครงการกองทุน\งานกองทุน 60\แพทย์แผนไทย\รูปภาพ\20170906_๑๗๐๙๐๘_00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951" y="1484784"/>
            <a:ext cx="3083049" cy="308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รูปภาพ 14" descr="D:\โครงการกองทุน\งานกองทุน 60\แพทย์แผนไทย\รูปภาพ\ตรวจพัฒนาการเด็ก_๑๗๐๙๐๘_00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" y="4568777"/>
            <a:ext cx="3370810" cy="214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รูปภาพ 15" descr="D:\โครงการกองทุน\งานกองทุน 60\แพทย์แผนไทย\รูปภาพ\ทำความสะอาด ศพด._๑๗๐๙๐๘_002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15262"/>
            <a:ext cx="3371081" cy="210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รูปภาพ 16" descr="D:\โครงการกองทุน\งานกองทุน 60\แพทย์แผนไทย\รูปภาพ\ออกกำลัง_๑๗๐๙๐๘_001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15262"/>
            <a:ext cx="2483768" cy="2101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2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2" y="11832"/>
            <a:ext cx="9155832" cy="6846168"/>
          </a:xfrm>
          <a:prstGeom prst="rect">
            <a:avLst/>
          </a:prstGeom>
        </p:spPr>
      </p:pic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>
          <a:xfrm>
            <a:off x="755576" y="2348880"/>
            <a:ext cx="7931224" cy="43924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dirty="0" smtClean="0">
                <a:latin typeface="AngsanaUPC" pitchFamily="18" charset="-34"/>
                <a:cs typeface="AngsanaUPC" pitchFamily="18" charset="-34"/>
              </a:rPr>
              <a:t>  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ที่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อยู่ 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225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 ม.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1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 ต.ห้วยพิชัย   อ.ปากชม  จ.เลย</a:t>
            </a:r>
            <a:endParaRPr lang="en-US" b="1" dirty="0">
              <a:latin typeface="AngsanaUPC" pitchFamily="18" charset="-34"/>
              <a:cs typeface="AngsanaUPC" pitchFamily="18" charset="-34"/>
            </a:endParaRPr>
          </a:p>
          <a:p>
            <a:pPr marL="0" indent="0">
              <a:buNone/>
            </a:pPr>
            <a:r>
              <a:rPr lang="th-TH" b="1" u="sng" dirty="0">
                <a:latin typeface="AngsanaUPC" pitchFamily="18" charset="-34"/>
                <a:cs typeface="AngsanaUPC" pitchFamily="18" charset="-34"/>
              </a:rPr>
              <a:t>การศึกษา</a:t>
            </a:r>
          </a:p>
          <a:p>
            <a:pPr marL="0" indent="0">
              <a:buNone/>
            </a:pP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- 2552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จบผู้ช่วยแพทย์แผนไทยที่กรมการแพทย์แผนไทย </a:t>
            </a:r>
            <a:endParaRPr lang="en-US" b="1" dirty="0">
              <a:latin typeface="AngsanaUPC" pitchFamily="18" charset="-34"/>
              <a:cs typeface="AngsanaUPC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- </a:t>
            </a: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2560 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จบชั้น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มัธยมศึกษาตอนปลาย ของการศึกษานอก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โรงเรียน       </a:t>
            </a:r>
          </a:p>
          <a:p>
            <a:pPr marL="0" indent="0">
              <a:buNone/>
            </a:pP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อ.ปากชม  จ.เลย</a:t>
            </a:r>
            <a:endParaRPr lang="en-US" b="1" dirty="0">
              <a:latin typeface="AngsanaUPC" pitchFamily="18" charset="-34"/>
              <a:cs typeface="AngsanaUPC" pitchFamily="18" charset="-34"/>
            </a:endParaRPr>
          </a:p>
          <a:p>
            <a:pPr marL="0" indent="0">
              <a:buNone/>
            </a:pPr>
            <a:r>
              <a:rPr lang="th-TH" b="1" u="sng" dirty="0">
                <a:latin typeface="AngsanaUPC" pitchFamily="18" charset="-34"/>
                <a:cs typeface="AngsanaUPC" pitchFamily="18" charset="-34"/>
              </a:rPr>
              <a:t>การทำงาน</a:t>
            </a:r>
            <a:endParaRPr lang="en-US" b="1" u="sng" dirty="0">
              <a:latin typeface="AngsanaUPC" pitchFamily="18" charset="-34"/>
              <a:cs typeface="AngsanaUPC" pitchFamily="18" charset="-34"/>
            </a:endParaRPr>
          </a:p>
          <a:p>
            <a:pPr marL="0" indent="0">
              <a:buNone/>
            </a:pPr>
            <a:r>
              <a:rPr lang="en-US" b="1" dirty="0" smtClean="0">
                <a:latin typeface="AngsanaUPC" pitchFamily="18" charset="-34"/>
                <a:cs typeface="AngsanaUPC" pitchFamily="18" charset="-34"/>
              </a:rPr>
              <a:t>-</a:t>
            </a: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 เป็น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อาสาสมัครสาธารณสุขประจำหมู่บ้าน ตั้งแต่ปี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2536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จนถึงปัจจุบัน</a:t>
            </a:r>
            <a:endParaRPr lang="en-US" b="1" dirty="0">
              <a:latin typeface="AngsanaUPC" pitchFamily="18" charset="-34"/>
              <a:cs typeface="AngsanaUPC" pitchFamily="18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AngsanaUPC" pitchFamily="18" charset="-34"/>
                <a:cs typeface="AngsanaUPC" pitchFamily="18" charset="-34"/>
              </a:rPr>
              <a:t>- เป็น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ผู้ช่วยแพทย์แผนไทย ณ โรงพยาบาลส่งเสริมสุขภาพตำบลห้วยพิชัย</a:t>
            </a:r>
          </a:p>
          <a:p>
            <a:pPr marL="0" indent="0">
              <a:buNone/>
            </a:pPr>
            <a:r>
              <a:rPr lang="th-TH" b="1" dirty="0">
                <a:latin typeface="AngsanaUPC" pitchFamily="18" charset="-34"/>
                <a:cs typeface="AngsanaUPC" pitchFamily="18" charset="-34"/>
              </a:rPr>
              <a:t>ตั้งแต่ปี </a:t>
            </a:r>
            <a:r>
              <a:rPr lang="en-US" b="1" dirty="0">
                <a:latin typeface="AngsanaUPC" pitchFamily="18" charset="-34"/>
                <a:cs typeface="AngsanaUPC" pitchFamily="18" charset="-34"/>
              </a:rPr>
              <a:t>2551</a:t>
            </a:r>
            <a:r>
              <a:rPr lang="th-TH" b="1" dirty="0">
                <a:latin typeface="AngsanaUPC" pitchFamily="18" charset="-34"/>
                <a:cs typeface="AngsanaUPC" pitchFamily="18" charset="-34"/>
              </a:rPr>
              <a:t>  จนถึงปัจจุบัน</a:t>
            </a:r>
            <a:endParaRPr lang="en-US" b="1" dirty="0">
              <a:latin typeface="AngsanaUPC" pitchFamily="18" charset="-34"/>
              <a:cs typeface="AngsanaUPC" pitchFamily="18" charset="-34"/>
            </a:endParaRPr>
          </a:p>
          <a:p>
            <a:endParaRPr lang="th-TH" dirty="0"/>
          </a:p>
        </p:txBody>
      </p:sp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4860032" y="836712"/>
            <a:ext cx="2952328" cy="50891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altLang="th-TH" sz="3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KS NOMTAWAN" panose="02020803070505020304" pitchFamily="18" charset="-34"/>
                <a:ea typeface="Cordia New" pitchFamily="34" charset="-34"/>
                <a:cs typeface="+mj-cs"/>
              </a:rPr>
              <a:t>นางบุญปัน  แสนใจวุฒิ</a:t>
            </a:r>
            <a:endParaRPr lang="th-TH" sz="3200" dirty="0">
              <a:cs typeface="+mj-cs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995936" y="1412776"/>
            <a:ext cx="4995807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900" b="1" dirty="0" smtClean="0">
                <a:cs typeface="+mj-cs"/>
              </a:rPr>
              <a:t>ตำแหน่ง</a:t>
            </a:r>
            <a:r>
              <a:rPr lang="th-TH" b="1" dirty="0" smtClean="0">
                <a:cs typeface="+mj-cs"/>
              </a:rPr>
              <a:t>  ผู้ช่วยแพทย์แผนไทย รพ.สต.ห้วยพิชัย</a:t>
            </a:r>
            <a:endParaRPr lang="th-TH" b="1" dirty="0">
              <a:cs typeface="+mj-cs"/>
            </a:endParaRPr>
          </a:p>
        </p:txBody>
      </p:sp>
      <p:pic>
        <p:nvPicPr>
          <p:cNvPr id="10" name="รูปภาพ 9" descr="D:\โครงการกองทุน\งานกองทุน 60\แพทย์แผนไทย\รูปภาพ\2478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2" t="9726" r="23376" b="59726"/>
          <a:stretch/>
        </p:blipFill>
        <p:spPr bwMode="auto">
          <a:xfrm>
            <a:off x="2082552" y="116632"/>
            <a:ext cx="1913384" cy="2174925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761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ผลงานในรอบปี</a:t>
            </a:r>
            <a:b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th-T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26079"/>
              </p:ext>
            </p:extLst>
          </p:nvPr>
        </p:nvGraphicFramePr>
        <p:xfrm>
          <a:off x="683568" y="1778985"/>
          <a:ext cx="7721847" cy="359423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728192"/>
                <a:gridCol w="1304263"/>
                <a:gridCol w="746627"/>
                <a:gridCol w="542740"/>
                <a:gridCol w="1734472"/>
                <a:gridCol w="1665553"/>
              </a:tblGrid>
              <a:tr h="102108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</a:rPr>
                        <a:t>รายงานผลการดำเนินงานตามตัวชี้วัดกรมพัฒนาการแพทย์แผนไทย</a:t>
                      </a:r>
                      <a:r>
                        <a:rPr lang="th-TH" sz="2400" u="none" strike="noStrike" dirty="0" smtClean="0">
                          <a:effectLst/>
                        </a:rPr>
                        <a:t>และ</a:t>
                      </a:r>
                    </a:p>
                    <a:p>
                      <a:pPr algn="ctr" fontAlgn="ctr"/>
                      <a:r>
                        <a:rPr lang="th-TH" sz="2400" u="none" strike="noStrike" dirty="0" smtClean="0">
                          <a:effectLst/>
                        </a:rPr>
                        <a:t>การแพทย์</a:t>
                      </a:r>
                      <a:r>
                        <a:rPr lang="th-TH" sz="2400" u="none" strike="noStrike" dirty="0">
                          <a:effectLst/>
                        </a:rPr>
                        <a:t>ทางเลือก</a:t>
                      </a:r>
                      <a:r>
                        <a:rPr lang="th-TH" sz="2400" u="none" strike="noStrike" dirty="0" smtClean="0">
                          <a:effectLst/>
                        </a:rPr>
                        <a:t>/กระทรวง</a:t>
                      </a:r>
                      <a:r>
                        <a:rPr lang="th-TH" sz="2400" u="none" strike="noStrike" dirty="0">
                          <a:effectLst/>
                        </a:rPr>
                        <a:t>สาธารณสุข </a:t>
                      </a:r>
                      <a:r>
                        <a:rPr lang="th-TH" sz="2400" u="none" strike="noStrike" dirty="0" smtClean="0">
                          <a:effectLst/>
                        </a:rPr>
                        <a:t>ปีงบประมาณ 2559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8883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</a:rPr>
                        <a:t>สถานบริการ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>
                          <a:effectLst/>
                        </a:rPr>
                        <a:t>นวด (ครั้ง)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>
                          <a:effectLst/>
                        </a:rPr>
                        <a:t>ประคบ (ครั้ง)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</a:rPr>
                        <a:t>อบ (ครั้ง)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</a:rPr>
                        <a:t>จำนวนบริการด้านแพทย์แผนไทย (ครั้ง)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>
                          <a:effectLst/>
                        </a:rPr>
                        <a:t>จำนวนบริการผู้ป่วยนอกทั้งหมด (ครั้ง)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59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รพ.สต.ห้วยพิชัย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661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1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,658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>
                          <a:effectLst/>
                          <a:cs typeface="+mj-cs"/>
                        </a:rPr>
                        <a:t>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8,153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1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1,743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59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รพ.สต.</a:t>
                      </a:r>
                      <a:r>
                        <a:rPr lang="th-TH" sz="2400" u="none" strike="noStrike" dirty="0" err="1">
                          <a:effectLst/>
                        </a:rPr>
                        <a:t>บ้านสงาว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796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871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 smtClean="0">
                          <a:effectLst/>
                          <a:cs typeface="+mj-cs"/>
                        </a:rPr>
                        <a:t>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6,790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8,878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599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u="none" strike="noStrike" dirty="0">
                          <a:effectLst/>
                        </a:rPr>
                        <a:t>รวม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1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,457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1,039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u="none" strike="noStrike" dirty="0" smtClean="0">
                          <a:effectLst/>
                          <a:cs typeface="+mj-cs"/>
                        </a:rPr>
                        <a:t>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14,943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j-cs"/>
                        </a:rPr>
                        <a:t>20,621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5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ผลงานตามตัวชี้วัด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707658"/>
              </p:ext>
            </p:extLst>
          </p:nvPr>
        </p:nvGraphicFramePr>
        <p:xfrm>
          <a:off x="179512" y="1340768"/>
          <a:ext cx="8820473" cy="514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7571"/>
                <a:gridCol w="1358910"/>
                <a:gridCol w="1356996"/>
                <a:gridCol w="1356996"/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b="1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รายการ</a:t>
                      </a:r>
                      <a:endParaRPr lang="en-US" sz="2400" b="1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ตัวชี้วัด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จำนวน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ผลงาน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</a:tr>
              <a:tr h="1066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1.</a:t>
                      </a: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ผู้พิการและญาติมีความรู้และทักษะในการฟื้นฟูสมรรถภาพด้วยตนเองที่บ้าน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ร้อย</a:t>
                      </a:r>
                      <a:r>
                        <a:rPr lang="th-TH" sz="2400" dirty="0" smtClean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ละ</a:t>
                      </a:r>
                      <a:r>
                        <a:rPr lang="en-US" sz="2400" dirty="0" smtClean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 70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ngsana New"/>
                          <a:ea typeface="Calibri"/>
                          <a:cs typeface="+mj-cs"/>
                        </a:rPr>
                        <a:t>175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Calibri"/>
                          <a:cs typeface="+mj-cs"/>
                        </a:rPr>
                        <a:t>ร้อยละ </a:t>
                      </a:r>
                      <a:r>
                        <a:rPr lang="en-US" sz="2400" dirty="0">
                          <a:effectLst/>
                          <a:latin typeface="Angsana New"/>
                          <a:ea typeface="Calibri"/>
                          <a:cs typeface="+mj-cs"/>
                        </a:rPr>
                        <a:t>87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/>
                </a:tc>
              </a:tr>
              <a:tr h="679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2.</a:t>
                      </a: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ผู้ป่วยเบาหวานที่ป่วยมากกว่า </a:t>
                      </a:r>
                      <a:r>
                        <a:rPr lang="en-US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5 </a:t>
                      </a: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ปี  ไม่เกิดภาวะแทรกซ้อน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ร้อยละ </a:t>
                      </a:r>
                      <a:r>
                        <a:rPr lang="en-US" sz="2400" dirty="0" smtClean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70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Angsana New"/>
                          <a:ea typeface="Calibri"/>
                          <a:cs typeface="+mj-cs"/>
                        </a:rPr>
                        <a:t>238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Calibri"/>
                          <a:cs typeface="+mj-cs"/>
                        </a:rPr>
                        <a:t>ร้อยละ </a:t>
                      </a:r>
                      <a:r>
                        <a:rPr lang="en-US" sz="2400" dirty="0">
                          <a:effectLst/>
                          <a:latin typeface="Angsana New"/>
                          <a:ea typeface="Calibri"/>
                          <a:cs typeface="+mj-cs"/>
                        </a:rPr>
                        <a:t>89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/>
                </a:tc>
              </a:tr>
              <a:tr h="10660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3.</a:t>
                      </a: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ผู้ป่วยอัมพฤกษ์ อัมพาต และผู้พิการทางกายและการเคลื่อนไหว มีภาวะแทรกซ้อน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ร้อยละ </a:t>
                      </a:r>
                      <a:r>
                        <a:rPr lang="en-US" sz="2400" dirty="0" smtClean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10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Angsana New"/>
                          <a:ea typeface="Calibri"/>
                          <a:cs typeface="+mj-cs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Calibri"/>
                          <a:cs typeface="+mj-cs"/>
                        </a:rPr>
                        <a:t>ร้อยละ </a:t>
                      </a:r>
                      <a:r>
                        <a:rPr lang="en-US" sz="2400" smtClean="0">
                          <a:effectLst/>
                          <a:latin typeface="Angsana New"/>
                          <a:ea typeface="Calibri"/>
                          <a:cs typeface="+mj-cs"/>
                        </a:rPr>
                        <a:t>7.14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/>
                </a:tc>
              </a:tr>
              <a:tr h="679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4.</a:t>
                      </a: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ร้อยละความพึงพอใจ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ร้อยละ </a:t>
                      </a:r>
                      <a:r>
                        <a:rPr lang="en-US" sz="2400" dirty="0" smtClean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70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Angsana New"/>
                          <a:ea typeface="Calibri"/>
                          <a:cs typeface="+mj-cs"/>
                        </a:rPr>
                        <a:t>457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Calibri"/>
                          <a:cs typeface="+mj-cs"/>
                        </a:rPr>
                        <a:t>ร้อยละ </a:t>
                      </a:r>
                      <a:r>
                        <a:rPr lang="en-US" sz="2400" dirty="0">
                          <a:effectLst/>
                          <a:latin typeface="Angsana New"/>
                          <a:ea typeface="Calibri"/>
                          <a:cs typeface="+mj-cs"/>
                        </a:rPr>
                        <a:t>92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/>
                </a:tc>
              </a:tr>
              <a:tr h="6790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5.</a:t>
                      </a: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EucrosiaUPC" panose="02020603050405020304" pitchFamily="18" charset="-34"/>
                        </a:rPr>
                        <a:t>ร้อยละความรู้ของผู้ป่วยและญาติ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EucrosiaUPC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ร้อยละ </a:t>
                      </a:r>
                      <a:r>
                        <a:rPr lang="en-US" sz="2400" dirty="0" smtClean="0">
                          <a:effectLst/>
                          <a:latin typeface="EucrosiaUPC" panose="02020603050405020304" pitchFamily="18" charset="-34"/>
                          <a:cs typeface="+mj-cs"/>
                        </a:rPr>
                        <a:t>70</a:t>
                      </a:r>
                      <a:endParaRPr lang="en-US" sz="2400" dirty="0">
                        <a:effectLst/>
                        <a:latin typeface="EucrosiaUPC" panose="02020603050405020304" pitchFamily="18" charset="-34"/>
                        <a:ea typeface="Calibri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Angsana New"/>
                          <a:ea typeface="Calibri"/>
                          <a:cs typeface="+mj-cs"/>
                        </a:rPr>
                        <a:t>457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dirty="0">
                          <a:effectLst/>
                          <a:latin typeface="Calibri"/>
                          <a:ea typeface="Calibri"/>
                          <a:cs typeface="+mj-cs"/>
                        </a:rPr>
                        <a:t>ร้อยละ </a:t>
                      </a:r>
                      <a:r>
                        <a:rPr lang="en-US" sz="2400" dirty="0">
                          <a:effectLst/>
                          <a:latin typeface="Angsana New"/>
                          <a:ea typeface="Calibri"/>
                          <a:cs typeface="+mj-cs"/>
                        </a:rPr>
                        <a:t>92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7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ปัญหาและอุปสรรค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th-TH" b="1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ในสถานบริการ</a:t>
            </a:r>
          </a:p>
          <a:p>
            <a:pPr lvl="0"/>
            <a:r>
              <a:rPr lang="th-TH" sz="28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ในการนวดสำหรับคนที่มีอาการมากๆ จะได้รับบัตรนัดในการมานวดครั้งต่อไปเพื่อบรรเทาอาการปวดลงซึ่งผู้ป่วยที่นัดไว้ไม่มาตามวันเวลาที่นัดแล้วมาในวันอื่นซึ่งชนกับวันที่ทาง รพ.สต.ได้นัดคนอื่นไว้แล้วจึงทำให้ล่าช้าต้องได้นัดใหม่อีกครั้ง</a:t>
            </a:r>
          </a:p>
          <a:p>
            <a:pPr lvl="0"/>
            <a:r>
              <a:rPr lang="th-TH" sz="28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ผู้ป่วยเบาหวานส่วนใหญ่มักจะมีอาการชาปลายมือปลายเท้าซึ่งทาง รพ.สต.จะเน้นให้นวดเท้าเพื่อกระตุ้นให้การไหลเวียนเลือดลดอาการชา  ป้องกันภาวะแทรกซ้อนแต่ผู้ป่วยโรคเบาหวานที่มารับบริการต้องการที่จะนวดทั้งตัวมากกว่า</a:t>
            </a:r>
            <a:endParaRPr lang="en-US" sz="2800" dirty="0">
              <a:solidFill>
                <a:prstClr val="black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1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th-TH" b="1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ในชุมชน</a:t>
            </a:r>
            <a:endParaRPr lang="en-US" dirty="0">
              <a:solidFill>
                <a:prstClr val="black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lvl="0"/>
            <a:r>
              <a:rPr lang="th-TH" sz="28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ผู้ป่วยอัมพฤกษ์ อัมพาต ที่เราออกให้บริการทำกายภาพในชุมชนบางส่วนไม่ทำกายภาพต่อรอแต่ที่จะให้แพทย์แผนไทยออกไปทำให้</a:t>
            </a:r>
          </a:p>
          <a:p>
            <a:pPr lvl="0"/>
            <a:r>
              <a:rPr lang="th-TH" sz="28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ผู้ป่วยบางคนไม่ยอมให้ญาติทำให้บ่นว่าเจ็บ เหนื่อย</a:t>
            </a:r>
            <a:endParaRPr lang="en-US" sz="2800" dirty="0">
              <a:solidFill>
                <a:prstClr val="black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lvl="0"/>
            <a:r>
              <a:rPr lang="th-TH" sz="2800" dirty="0">
                <a:solidFill>
                  <a:prstClr val="black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ไม่มีญาติอยู่กับผู้ป่วยทำให้ผู้ป่วยไม่ได้รับการทำกายภาพอย่างต่อเนื่อง</a:t>
            </a:r>
            <a:endParaRPr lang="en-US" sz="2800" dirty="0">
              <a:solidFill>
                <a:prstClr val="black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92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27384"/>
            <a:ext cx="9001000" cy="6885384"/>
          </a:xfrm>
        </p:spPr>
      </p:pic>
    </p:spTree>
    <p:extLst>
      <p:ext uri="{BB962C8B-B14F-4D97-AF65-F5344CB8AC3E}">
        <p14:creationId xmlns:p14="http://schemas.microsoft.com/office/powerpoint/2010/main" val="40575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วัตถุประสงค์</a:t>
            </a:r>
            <a:endParaRPr lang="th-T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466" y="1944995"/>
            <a:ext cx="866701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th-TH" sz="3200" b="1" dirty="0" smtClean="0">
                <a:solidFill>
                  <a:schemeClr val="tx1"/>
                </a:solidFill>
                <a:cs typeface="+mj-cs"/>
              </a:rPr>
              <a:t>1.เพื่อ</a:t>
            </a:r>
            <a:r>
              <a:rPr lang="th-TH" sz="3200" b="1" dirty="0">
                <a:solidFill>
                  <a:schemeClr val="tx1"/>
                </a:solidFill>
                <a:cs typeface="+mj-cs"/>
              </a:rPr>
              <a:t>ให้บริการและฟื้นฟูสมรรถภาพผู้พิการทางกายและการเคลื่อนไหวและผู้ป่วยอัมพฤกษ์ </a:t>
            </a:r>
            <a:r>
              <a:rPr lang="th-TH" sz="3200" b="1" dirty="0" smtClean="0">
                <a:solidFill>
                  <a:schemeClr val="tx1"/>
                </a:solidFill>
                <a:cs typeface="+mj-cs"/>
              </a:rPr>
              <a:t>อัมพาต โดยผู้ช่วยแพทย์แผนไทย</a:t>
            </a:r>
            <a:endParaRPr lang="en-US" sz="32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467" y="3212976"/>
            <a:ext cx="866701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tx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2.เพื่อให้</a:t>
            </a:r>
            <a:r>
              <a:rPr lang="th-TH" sz="3200" b="1" dirty="0">
                <a:solidFill>
                  <a:schemeClr val="tx1"/>
                </a:solidFill>
                <a:latin typeface="EucrosiaUPC" panose="02020603050405020304" pitchFamily="18" charset="-34"/>
                <a:cs typeface="EucrosiaUPC" panose="02020603050405020304" pitchFamily="18" charset="-34"/>
              </a:rPr>
              <a:t>ญาติผู้พิการและผู้ป่วยอัมพฤกษ์ อัมพาต  มีความรู้และสามารถฟื้นฟูสมรรถภาพที่บ้านเองได้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4509120"/>
            <a:ext cx="866701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3.เพื่อให้บริการ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ผู้ป่วยเบาหวานที่ป่วยมากกว่า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ปี </a:t>
            </a: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ไม่ให้ 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เกิดภาวะแทรกซ้อน</a:t>
            </a:r>
          </a:p>
        </p:txBody>
      </p:sp>
    </p:spTree>
    <p:extLst>
      <p:ext uri="{BB962C8B-B14F-4D97-AF65-F5344CB8AC3E}">
        <p14:creationId xmlns:p14="http://schemas.microsoft.com/office/powerpoint/2010/main" val="4225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ตัวแทนเนื้อหา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27384"/>
            <a:ext cx="9108504" cy="6885384"/>
          </a:xfr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กลุ่มเป้าหมาย</a:t>
            </a:r>
            <a:endParaRPr lang="th-T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944995"/>
            <a:ext cx="871296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lvl="0" indent="-457200">
              <a:buFont typeface="Wingdings" pitchFamily="2" charset="2"/>
              <a:buChar char="Ø"/>
            </a:pP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ผู้พิการทางกายและการเคลื่อนไหวและญาติ	จำนวน  </a:t>
            </a:r>
            <a:r>
              <a:rPr lang="en-US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202  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คน</a:t>
            </a:r>
            <a:endParaRPr lang="en-US" sz="36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ผู้ป่วยอัมพฤกษ์  อัมพาต  และญาติ		จำนวน  </a:t>
            </a:r>
            <a:r>
              <a:rPr lang="en-US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28  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คน</a:t>
            </a:r>
            <a:endParaRPr lang="en-US" sz="36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ผู้ป่วยเบาหวานที่ป่วยมากกว่า </a:t>
            </a:r>
            <a:r>
              <a:rPr lang="en-US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5 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ปี 		จำนวน  </a:t>
            </a:r>
            <a:r>
              <a:rPr lang="en-US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266  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คน</a:t>
            </a:r>
            <a:endParaRPr lang="en-US" sz="36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  <a:p>
            <a:pPr marL="64008" indent="0">
              <a:buNone/>
            </a:pP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                      </a:t>
            </a:r>
            <a:r>
              <a:rPr lang="th-TH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                   รวม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ทั้งหมด                  </a:t>
            </a:r>
            <a:r>
              <a:rPr lang="en-US" sz="3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496  </a:t>
            </a:r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คน</a:t>
            </a:r>
            <a:endParaRPr lang="en-US" sz="36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48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12968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กิจกรรมในการดำเนินงาน</a:t>
            </a:r>
            <a:endParaRPr lang="th-TH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2670011"/>
            <a:ext cx="410445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กิจกรรมในสถานบริการ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ลูกศรลง 5"/>
          <p:cNvSpPr/>
          <p:nvPr/>
        </p:nvSpPr>
        <p:spPr>
          <a:xfrm>
            <a:off x="4447408" y="1624787"/>
            <a:ext cx="484632" cy="868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ลูกศรลง 6"/>
          <p:cNvSpPr/>
          <p:nvPr/>
        </p:nvSpPr>
        <p:spPr>
          <a:xfrm>
            <a:off x="4427984" y="3713019"/>
            <a:ext cx="484632" cy="868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2774892" y="4725144"/>
            <a:ext cx="410445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กิจกรรมในชุมชน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46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718048"/>
            <a:ext cx="91440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กิจกรรมในสถานบริการ</a:t>
            </a:r>
            <a:endParaRPr lang="th-TH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94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300286" y="85486"/>
            <a:ext cx="8568952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/>
            </a:r>
            <a:br>
              <a:rPr lang="th-TH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</a:br>
            <a:r>
              <a:rPr lang="th-TH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  <a:t/>
            </a:r>
            <a:br>
              <a:rPr lang="th-TH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gsana New" pitchFamily="18" charset="-34"/>
              </a:rPr>
            </a:br>
            <a:endParaRPr lang="th-TH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ชื่อเรื่อง 1"/>
          <p:cNvSpPr txBox="1">
            <a:spLocks/>
          </p:cNvSpPr>
          <p:nvPr/>
        </p:nvSpPr>
        <p:spPr>
          <a:xfrm>
            <a:off x="0" y="44624"/>
            <a:ext cx="9144000" cy="13272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นวดตัวเพื่อการรักษาและฟื้นฟูสภาพในผู้ป่วยโรคเบาหวาน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ngsana New" pitchFamily="18" charset="-34"/>
              <a:cs typeface="Angsana New" pitchFamily="18" charset="-34"/>
            </a:endParaRPr>
          </a:p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ความดันโลหิตสู</a:t>
            </a:r>
            <a:r>
              <a:rPr lang="th-TH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ง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2" name="รูปภาพ 11" descr="D:\โครงการกองทุน\งานกองทุน 60\แพทย์แผนไทย\รูปภาพ\2777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248472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รูปภาพ 13" descr="D:\โครงการกองทุน\งานกองทุน 60\แพทย์แผนไทย\รูปภาพ\586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62" y="1487816"/>
            <a:ext cx="4495276" cy="3018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รูปภาพ 14" descr="D:\โครงการกองทุน\งานกองทุน 60\แพทย์แผนไทย\รูปภาพ\2479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005064"/>
            <a:ext cx="5184576" cy="2707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รูปภาพ 16" descr="D:\โครงการกองทุน\งานกองทุน 60\แพทย์แผนไทย\รูปภาพ\2776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" y="4005064"/>
            <a:ext cx="2242767" cy="270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รูปภาพ 17" descr="D:\โครงการกองทุน\งานกองทุน 60\แพทย์แผนไทย\รูปภาพ\20170906_๑๗๐๙๐๘_00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38" y="4005064"/>
            <a:ext cx="2878200" cy="2703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6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0" y="44624"/>
            <a:ext cx="9144000" cy="11832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  <a:t/>
            </a:r>
            <a:br>
              <a:rPr lang="th-TH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</a:rPr>
            </a:br>
            <a:r>
              <a:rPr lang="th-TH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ngsana New" pitchFamily="18" charset="-34"/>
                <a:cs typeface="Angsana New" pitchFamily="18" charset="-34"/>
              </a:rPr>
              <a:t>นวดเท้าเพื่อการรักษาและฟื้นฟูสภาพในผู้ป่วยโรคเบาหวาน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  <a:t/>
            </a:r>
            <a:b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EucrosiaUPC" panose="02020603050405020304" pitchFamily="18" charset="-34"/>
              </a:rPr>
            </a:br>
            <a:endParaRPr lang="th-TH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รูปภาพ 7" descr="D:\โครงการกองทุน\งานกองทุน 60\แพทย์แผนไทย\รูปภาพ\586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7"/>
            <a:ext cx="410445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รูปภาพ 10" descr="D:\โครงการกองทุน\งานกองทุน 60\แพทย์แผนไทย\รูปภาพ\253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8"/>
            <a:ext cx="458192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รูปภาพ 11" descr="D:\โครงการกองทุน\งานกองทุน 60\แพทย์แผนไทย\รูปภาพ\586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032448" cy="306553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4" name="รูปภาพ 13" descr="D:\โครงการกองทุน\งานกองทุน 60\แพทย์แผนไทย\รูปภาพ\586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7155"/>
            <a:ext cx="4077866" cy="295541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รูปภาพ 12" descr="D:\โครงการกองทุน\งานกองทุน 60\แพทย์แผนไทย\รูปภาพ\5860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87997"/>
            <a:ext cx="2304256" cy="262927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4633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617</Words>
  <Application>Microsoft Office PowerPoint</Application>
  <PresentationFormat>นำเสนอทางหน้าจอ (4:3)</PresentationFormat>
  <Paragraphs>125</Paragraphs>
  <Slides>34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34</vt:i4>
      </vt:variant>
    </vt:vector>
  </HeadingPairs>
  <TitlesOfParts>
    <vt:vector size="35" baseType="lpstr">
      <vt:lpstr>ชุดรูปแบบของ Office</vt:lpstr>
      <vt:lpstr> โครงการการจัดบริการด้านแพทย์แผนไทยเชิงรุกสู่ชุมชนแบบบูรณาการในเขตพื้นที่ ตำบลห้วยพิชัยปี 2560</vt:lpstr>
      <vt:lpstr>นายกฤษณ์ธวัช  ศรีจุดานุ </vt:lpstr>
      <vt:lpstr>นางบุญปัน  แสนใจวุฒิ</vt:lpstr>
      <vt:lpstr>วัตถุประสงค์</vt:lpstr>
      <vt:lpstr>กลุ่มเป้าหมาย</vt:lpstr>
      <vt:lpstr>กิจกรรมในการดำเนินงาน</vt:lpstr>
      <vt:lpstr>กิจกรรมในสถานบริการ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กิจกรรมในชุมชน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บริจาคโลหิต</vt:lpstr>
      <vt:lpstr>บริจาคโลหิต</vt:lpstr>
      <vt:lpstr>บริจาคโลหิต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ผลงานในรอบปี </vt:lpstr>
      <vt:lpstr>ผลงานตามตัวชี้วัด</vt:lpstr>
      <vt:lpstr>ปัญหาและอุปสรรค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โครงการการจัดบริการด้านแพทย์แผนไทยเชิงรุกสู่ชุมชนแบบบูรณาการในเขตพื้นที่ ตำบลห้วยพิชัยปี 2559</dc:title>
  <dc:creator>Windows User</dc:creator>
  <cp:lastModifiedBy>KKD Windows7 V.11_x64</cp:lastModifiedBy>
  <cp:revision>50</cp:revision>
  <dcterms:created xsi:type="dcterms:W3CDTF">2016-08-15T11:04:06Z</dcterms:created>
  <dcterms:modified xsi:type="dcterms:W3CDTF">2017-09-26T02:26:23Z</dcterms:modified>
</cp:coreProperties>
</file>